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BD38-8F86-7401-DE9C-918CDE95C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6CF413-DFF8-C964-32BB-B4DDE4753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8DE384-A2D1-80E6-B9FA-33D0369A55C6}"/>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5" name="Footer Placeholder 4">
            <a:extLst>
              <a:ext uri="{FF2B5EF4-FFF2-40B4-BE49-F238E27FC236}">
                <a16:creationId xmlns:a16="http://schemas.microsoft.com/office/drawing/2014/main" id="{5C647547-5CA2-4364-8482-E983B300BB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4E1D68-C223-C75A-5008-B304DA6B4DB9}"/>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115692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813E-7F8C-5C0A-F05F-3ED087A7FD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2613AA-AF72-861A-E262-6762B841C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E03C74-6DCF-108C-200E-4405CAD7FD1D}"/>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5" name="Footer Placeholder 4">
            <a:extLst>
              <a:ext uri="{FF2B5EF4-FFF2-40B4-BE49-F238E27FC236}">
                <a16:creationId xmlns:a16="http://schemas.microsoft.com/office/drawing/2014/main" id="{EB5AB9D8-C064-AB25-04D8-CD3845CBDB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1A011-F9EF-E53E-46C4-3D8A76D9FC9C}"/>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420790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CD2D7-A1DC-56F4-6917-B7796EB06F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2BE18C-7245-6A7E-C055-9B69677C6F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421F4B-BADD-0910-CAC8-68539F0A09BB}"/>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5" name="Footer Placeholder 4">
            <a:extLst>
              <a:ext uri="{FF2B5EF4-FFF2-40B4-BE49-F238E27FC236}">
                <a16:creationId xmlns:a16="http://schemas.microsoft.com/office/drawing/2014/main" id="{F9AEFDC3-EACF-860D-2027-F02EE4406F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8A20C1-3AB3-AFB1-B30B-6DEBC364B1CC}"/>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383667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B54-D2B6-CECB-AB37-6605707A6E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0182D4-19C2-6935-BCAA-061F72229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A02A42-1BF4-E6BD-B27F-AF5ECA8FB41A}"/>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5" name="Footer Placeholder 4">
            <a:extLst>
              <a:ext uri="{FF2B5EF4-FFF2-40B4-BE49-F238E27FC236}">
                <a16:creationId xmlns:a16="http://schemas.microsoft.com/office/drawing/2014/main" id="{4F0CFBC4-4F98-F8C0-CF84-1AE8B3F54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4E257F-25EC-77E2-66C2-D865747C313A}"/>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253417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1BBA-AE10-2257-B026-FE7C13B028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38BCE6-292B-F7F2-7B45-25C85A3F4E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0A0C30-F5DA-11BE-3F0A-94D3A08E19F8}"/>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5" name="Footer Placeholder 4">
            <a:extLst>
              <a:ext uri="{FF2B5EF4-FFF2-40B4-BE49-F238E27FC236}">
                <a16:creationId xmlns:a16="http://schemas.microsoft.com/office/drawing/2014/main" id="{4739A56E-F005-A79C-710B-551720F9C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831BEE-21DD-09BC-DB50-DC658A0B18EB}"/>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348151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45D5-29EC-A9FA-6777-B8F10A1011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879F76-8152-E772-49B4-A53C18FA8A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4F9366-72C3-1FDC-8750-FF099D4B8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CC7131-01F3-71C1-93E4-9C41FD1468D1}"/>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6" name="Footer Placeholder 5">
            <a:extLst>
              <a:ext uri="{FF2B5EF4-FFF2-40B4-BE49-F238E27FC236}">
                <a16:creationId xmlns:a16="http://schemas.microsoft.com/office/drawing/2014/main" id="{945CB12F-ED1F-BE63-FB23-C75670B706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F9C9ED-E4BA-A6B1-08DB-2BF5EEC10A24}"/>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227410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63F1-4F68-C0B1-2796-38B76361AF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19DC50-CEC0-298F-5920-951A23751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6381B-EAB8-DE4B-723E-343E57F2F2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0E83E7-A292-5159-66C8-D26F0D0BF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8568A-AC69-41A4-4BC3-A66E98895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483B5C-5752-9BED-9DC9-F2543E893E5D}"/>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8" name="Footer Placeholder 7">
            <a:extLst>
              <a:ext uri="{FF2B5EF4-FFF2-40B4-BE49-F238E27FC236}">
                <a16:creationId xmlns:a16="http://schemas.microsoft.com/office/drawing/2014/main" id="{E7FD0CDC-CBB3-24D9-5EDA-209CF4E0CE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6B1DD6-A014-E46B-4911-73BCE1E7AEA7}"/>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42093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3C90-5AD7-26F8-0C22-48370EBEAD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71D9BD-282F-3C50-6477-E07211926ECF}"/>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4" name="Footer Placeholder 3">
            <a:extLst>
              <a:ext uri="{FF2B5EF4-FFF2-40B4-BE49-F238E27FC236}">
                <a16:creationId xmlns:a16="http://schemas.microsoft.com/office/drawing/2014/main" id="{F610E4C6-4F04-191A-6236-3B15D7A4D5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D6E15A-5D7E-82AC-1E4E-006B57A7DD17}"/>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299419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206B9-FDDC-18F4-8D92-A804C0864669}"/>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3" name="Footer Placeholder 2">
            <a:extLst>
              <a:ext uri="{FF2B5EF4-FFF2-40B4-BE49-F238E27FC236}">
                <a16:creationId xmlns:a16="http://schemas.microsoft.com/office/drawing/2014/main" id="{BDBE38BA-E67E-C4F5-E2EF-6FE37C5E5E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8F6F11-2806-55A4-A445-97B3549F59C0}"/>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232769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E67E-48BF-F8A5-CDE0-11846791B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AD23A2-CDEA-DEBA-B05A-084D0CB1F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26EC2D-CB7D-C8DD-A62A-59EC9DE96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2A190-A80F-0F84-9129-8BBAA4B05C41}"/>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6" name="Footer Placeholder 5">
            <a:extLst>
              <a:ext uri="{FF2B5EF4-FFF2-40B4-BE49-F238E27FC236}">
                <a16:creationId xmlns:a16="http://schemas.microsoft.com/office/drawing/2014/main" id="{347E2461-37BB-B043-7CE8-63D2FA948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EA0226-AE1D-8071-9E66-293F02918195}"/>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300495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5376-EC76-1B2C-CF13-BA7A5FD14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628BBB-B25D-687E-47D3-49C7E5241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DA9A45-29BC-3B32-0CF9-41A71831C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4FEAB-08C7-1A05-F4B8-552F931E9ECF}"/>
              </a:ext>
            </a:extLst>
          </p:cNvPr>
          <p:cNvSpPr>
            <a:spLocks noGrp="1"/>
          </p:cNvSpPr>
          <p:nvPr>
            <p:ph type="dt" sz="half" idx="10"/>
          </p:nvPr>
        </p:nvSpPr>
        <p:spPr/>
        <p:txBody>
          <a:bodyPr/>
          <a:lstStyle/>
          <a:p>
            <a:fld id="{10E0F45E-634D-49F3-929C-17AB5FC101DE}" type="datetimeFigureOut">
              <a:rPr lang="en-GB" smtClean="0"/>
              <a:t>01/07/2022</a:t>
            </a:fld>
            <a:endParaRPr lang="en-GB"/>
          </a:p>
        </p:txBody>
      </p:sp>
      <p:sp>
        <p:nvSpPr>
          <p:cNvPr id="6" name="Footer Placeholder 5">
            <a:extLst>
              <a:ext uri="{FF2B5EF4-FFF2-40B4-BE49-F238E27FC236}">
                <a16:creationId xmlns:a16="http://schemas.microsoft.com/office/drawing/2014/main" id="{3872F803-F1DA-7BA0-0C8D-CDBB99C3A0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904825-038D-C018-3889-B3C461E007F1}"/>
              </a:ext>
            </a:extLst>
          </p:cNvPr>
          <p:cNvSpPr>
            <a:spLocks noGrp="1"/>
          </p:cNvSpPr>
          <p:nvPr>
            <p:ph type="sldNum" sz="quarter" idx="12"/>
          </p:nvPr>
        </p:nvSpPr>
        <p:spPr/>
        <p:txBody>
          <a:bodyPr/>
          <a:lstStyle/>
          <a:p>
            <a:fld id="{C8FECF7B-7367-4B66-A91F-D0FDEBAA60F7}" type="slidenum">
              <a:rPr lang="en-GB" smtClean="0"/>
              <a:t>‹#›</a:t>
            </a:fld>
            <a:endParaRPr lang="en-GB"/>
          </a:p>
        </p:txBody>
      </p:sp>
    </p:spTree>
    <p:extLst>
      <p:ext uri="{BB962C8B-B14F-4D97-AF65-F5344CB8AC3E}">
        <p14:creationId xmlns:p14="http://schemas.microsoft.com/office/powerpoint/2010/main" val="401122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B4AA0-3F81-C360-36BD-302A9E0A2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4685A-29C6-7120-F8DC-C9230076A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3D5FC9-2DDE-BA13-8B98-D452DC5CD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0F45E-634D-49F3-929C-17AB5FC101DE}" type="datetimeFigureOut">
              <a:rPr lang="en-GB" smtClean="0"/>
              <a:t>01/07/2022</a:t>
            </a:fld>
            <a:endParaRPr lang="en-GB"/>
          </a:p>
        </p:txBody>
      </p:sp>
      <p:sp>
        <p:nvSpPr>
          <p:cNvPr id="5" name="Footer Placeholder 4">
            <a:extLst>
              <a:ext uri="{FF2B5EF4-FFF2-40B4-BE49-F238E27FC236}">
                <a16:creationId xmlns:a16="http://schemas.microsoft.com/office/drawing/2014/main" id="{368C67AD-B785-2F2B-6614-89D9468887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AC4F77-D190-8B28-6DA9-3C18BBA1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CF7B-7367-4B66-A91F-D0FDEBAA60F7}" type="slidenum">
              <a:rPr lang="en-GB" smtClean="0"/>
              <a:t>‹#›</a:t>
            </a:fld>
            <a:endParaRPr lang="en-GB"/>
          </a:p>
        </p:txBody>
      </p:sp>
    </p:spTree>
    <p:extLst>
      <p:ext uri="{BB962C8B-B14F-4D97-AF65-F5344CB8AC3E}">
        <p14:creationId xmlns:p14="http://schemas.microsoft.com/office/powerpoint/2010/main" val="335513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nartsaveus.podbean.com/" TargetMode="External"/><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canartsaveus.com/" TargetMode="External"/><Relationship Id="rId7" Type="http://schemas.openxmlformats.org/officeDocument/2006/relationships/image" Target="../media/image14.png"/><Relationship Id="rId2" Type="http://schemas.openxmlformats.org/officeDocument/2006/relationships/hyperlink" Target="https://creativityandwellbeing.org.uk/listing/can-art-save-us-podcast-season-one/" TargetMode="Externa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mailto:paula@canartsaveus.com" TargetMode="External"/><Relationship Id="rId4" Type="http://schemas.openxmlformats.org/officeDocument/2006/relationships/hyperlink" Target="https://www.linkedin.com/in/canartsaveus/"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2018F-FE87-0B28-FC7E-D5E6B1937EFC}"/>
              </a:ext>
            </a:extLst>
          </p:cNvPr>
          <p:cNvSpPr>
            <a:spLocks noGrp="1"/>
          </p:cNvSpPr>
          <p:nvPr>
            <p:ph type="title"/>
          </p:nvPr>
        </p:nvSpPr>
        <p:spPr>
          <a:xfrm>
            <a:off x="742950" y="238125"/>
            <a:ext cx="4862386" cy="638175"/>
          </a:xfrm>
        </p:spPr>
        <p:txBody>
          <a:bodyPr>
            <a:normAutofit/>
          </a:bodyPr>
          <a:lstStyle/>
          <a:p>
            <a:r>
              <a:rPr lang="en-US" sz="3600" dirty="0">
                <a:latin typeface="Arial Black" panose="020B0A04020102020204" pitchFamily="34" charset="0"/>
              </a:rPr>
              <a:t>Can Art Save Us?</a:t>
            </a:r>
            <a:endParaRPr lang="en-GB" sz="3600" dirty="0">
              <a:latin typeface="Arial Black" panose="020B0A04020102020204" pitchFamily="34" charset="0"/>
            </a:endParaRPr>
          </a:p>
        </p:txBody>
      </p:sp>
      <p:pic>
        <p:nvPicPr>
          <p:cNvPr id="8" name="Content Placeholder 7">
            <a:extLst>
              <a:ext uri="{FF2B5EF4-FFF2-40B4-BE49-F238E27FC236}">
                <a16:creationId xmlns:a16="http://schemas.microsoft.com/office/drawing/2014/main" id="{34213739-87CF-AC98-933B-95A6991670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336" y="1171575"/>
            <a:ext cx="6054314" cy="4294822"/>
          </a:xfrm>
        </p:spPr>
      </p:pic>
      <p:sp>
        <p:nvSpPr>
          <p:cNvPr id="6" name="Text Placeholder 5">
            <a:extLst>
              <a:ext uri="{FF2B5EF4-FFF2-40B4-BE49-F238E27FC236}">
                <a16:creationId xmlns:a16="http://schemas.microsoft.com/office/drawing/2014/main" id="{3E7D8E06-BCE7-120D-F46D-2244D8B32F5B}"/>
              </a:ext>
            </a:extLst>
          </p:cNvPr>
          <p:cNvSpPr>
            <a:spLocks noGrp="1"/>
          </p:cNvSpPr>
          <p:nvPr>
            <p:ph type="body" sz="half" idx="2"/>
          </p:nvPr>
        </p:nvSpPr>
        <p:spPr>
          <a:xfrm>
            <a:off x="742949" y="1038225"/>
            <a:ext cx="4391025" cy="5648325"/>
          </a:xfrm>
        </p:spPr>
        <p:txBody>
          <a:bodyPr>
            <a:normAutofit lnSpcReduction="10000"/>
          </a:bodyPr>
          <a:lstStyle/>
          <a:p>
            <a:r>
              <a:rPr lang="en-US" sz="1800" dirty="0">
                <a:latin typeface="Arial" panose="020B0604020202020204" pitchFamily="34" charset="0"/>
                <a:cs typeface="Arial" panose="020B0604020202020204" pitchFamily="34" charset="0"/>
              </a:rPr>
              <a:t>I’m starting the first national and international conversation about courage and curiosity. Season One launched.</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What do these qualities</a:t>
            </a:r>
            <a:r>
              <a:rPr lang="en-US" sz="1800" i="1" dirty="0">
                <a:latin typeface="Arial" panose="020B0604020202020204" pitchFamily="34" charset="0"/>
                <a:cs typeface="Arial" panose="020B0604020202020204" pitchFamily="34" charset="0"/>
              </a:rPr>
              <a:t> really </a:t>
            </a:r>
            <a:r>
              <a:rPr lang="en-US" sz="1800" dirty="0">
                <a:latin typeface="Arial" panose="020B0604020202020204" pitchFamily="34" charset="0"/>
                <a:cs typeface="Arial" panose="020B0604020202020204" pitchFamily="34" charset="0"/>
              </a:rPr>
              <a:t>mean and why does it make a big difference to our mental, societal and democratic health?</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 talk to award winning and diverse artists to explore these qualities in their lives and work from national and international perspectives both to inspire and learn.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Free to listen and subscribe, Season One</a:t>
            </a:r>
          </a:p>
          <a:p>
            <a:r>
              <a:rPr lang="en-US" sz="1800" dirty="0">
                <a:latin typeface="Arial" panose="020B0604020202020204" pitchFamily="34" charset="0"/>
                <a:cs typeface="Arial" panose="020B0604020202020204" pitchFamily="34" charset="0"/>
                <a:hlinkClick r:id="rId3"/>
              </a:rPr>
              <a:t>https://canartsaveus.podbean.com/</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If the arts invite and cultivate courage and curiosity, Can Art Save Us?</a:t>
            </a:r>
          </a:p>
          <a:p>
            <a:endParaRPr lang="en-US" dirty="0"/>
          </a:p>
          <a:p>
            <a:endParaRPr lang="en-GB" dirty="0"/>
          </a:p>
        </p:txBody>
      </p:sp>
    </p:spTree>
    <p:extLst>
      <p:ext uri="{BB962C8B-B14F-4D97-AF65-F5344CB8AC3E}">
        <p14:creationId xmlns:p14="http://schemas.microsoft.com/office/powerpoint/2010/main" val="342136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452ECE-1733-A1E2-0467-655929C15432}"/>
              </a:ext>
            </a:extLst>
          </p:cNvPr>
          <p:cNvSpPr>
            <a:spLocks noGrp="1"/>
          </p:cNvSpPr>
          <p:nvPr>
            <p:ph type="title"/>
          </p:nvPr>
        </p:nvSpPr>
        <p:spPr>
          <a:xfrm>
            <a:off x="685800" y="190500"/>
            <a:ext cx="10668000" cy="704850"/>
          </a:xfrm>
        </p:spPr>
        <p:txBody>
          <a:bodyPr/>
          <a:lstStyle/>
          <a:p>
            <a:r>
              <a:rPr lang="en-US" dirty="0">
                <a:solidFill>
                  <a:srgbClr val="C00000"/>
                </a:solidFill>
                <a:latin typeface="Arial Black" panose="020B0A04020102020204" pitchFamily="34" charset="0"/>
              </a:rPr>
              <a:t>Mental, Societal &amp; Global Health</a:t>
            </a:r>
            <a:endParaRPr lang="en-GB" dirty="0">
              <a:solidFill>
                <a:srgbClr val="C00000"/>
              </a:solidFill>
              <a:latin typeface="Arial Black" panose="020B0A04020102020204" pitchFamily="34" charset="0"/>
            </a:endParaRPr>
          </a:p>
        </p:txBody>
      </p:sp>
      <p:sp>
        <p:nvSpPr>
          <p:cNvPr id="6" name="Content Placeholder 5">
            <a:extLst>
              <a:ext uri="{FF2B5EF4-FFF2-40B4-BE49-F238E27FC236}">
                <a16:creationId xmlns:a16="http://schemas.microsoft.com/office/drawing/2014/main" id="{4827FF0D-2D23-2B3C-6B89-A4C0C86F2512}"/>
              </a:ext>
            </a:extLst>
          </p:cNvPr>
          <p:cNvSpPr>
            <a:spLocks noGrp="1"/>
          </p:cNvSpPr>
          <p:nvPr>
            <p:ph sz="half" idx="1"/>
          </p:nvPr>
        </p:nvSpPr>
        <p:spPr>
          <a:xfrm>
            <a:off x="685800" y="1047750"/>
            <a:ext cx="5048249" cy="5619749"/>
          </a:xfrm>
        </p:spPr>
        <p:txBody>
          <a:bodyPr>
            <a:normAutofit lnSpcReduction="10000"/>
          </a:bodyPr>
          <a:lstStyle/>
          <a:p>
            <a:pPr marL="0" indent="0">
              <a:buNone/>
            </a:pPr>
            <a:r>
              <a:rPr lang="en-US" sz="1800" dirty="0">
                <a:latin typeface="Arial" panose="020B0604020202020204" pitchFamily="34" charset="0"/>
                <a:cs typeface="Arial" panose="020B0604020202020204" pitchFamily="34" charset="0"/>
              </a:rPr>
              <a:t>This podcast raises a new spotlight on courage and curiosity, language and cultural prejudice, automatic thinking, wired in bias and coming off of auto pilot. Why? To reclaim our health.</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Understanding courage and curiosity raises a new conversation about health and self-empowerment in response to the global epidemic of mental illness and loneliness, the polarization of our communities, global conflict and the loss of democratic and human rights.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Arts help us cultivate courage and curiosity often coming from a place of vulnerability, fear, disadvantage and discrimination, all of which are shared by the guests in the series.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When were you last curious? How often are you pushed digitally without making a choice first?</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GB" dirty="0"/>
          </a:p>
          <a:p>
            <a:endParaRPr lang="en-GB" dirty="0"/>
          </a:p>
        </p:txBody>
      </p:sp>
      <p:pic>
        <p:nvPicPr>
          <p:cNvPr id="9" name="Content Placeholder 8">
            <a:extLst>
              <a:ext uri="{FF2B5EF4-FFF2-40B4-BE49-F238E27FC236}">
                <a16:creationId xmlns:a16="http://schemas.microsoft.com/office/drawing/2014/main" id="{B29AB37F-DE4E-A2DD-CD06-17CEC717A5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399" y="1076325"/>
            <a:ext cx="6123267" cy="4343736"/>
          </a:xfrm>
        </p:spPr>
      </p:pic>
    </p:spTree>
    <p:extLst>
      <p:ext uri="{BB962C8B-B14F-4D97-AF65-F5344CB8AC3E}">
        <p14:creationId xmlns:p14="http://schemas.microsoft.com/office/powerpoint/2010/main" val="5023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4560DE-B82A-C492-4F97-4015587551EA}"/>
              </a:ext>
            </a:extLst>
          </p:cNvPr>
          <p:cNvSpPr>
            <a:spLocks noGrp="1"/>
          </p:cNvSpPr>
          <p:nvPr>
            <p:ph type="title"/>
          </p:nvPr>
        </p:nvSpPr>
        <p:spPr>
          <a:xfrm>
            <a:off x="142875" y="161926"/>
            <a:ext cx="11210925" cy="533399"/>
          </a:xfrm>
        </p:spPr>
        <p:txBody>
          <a:bodyPr>
            <a:normAutofit/>
          </a:bodyPr>
          <a:lstStyle/>
          <a:p>
            <a:r>
              <a:rPr lang="en-US" sz="2000" dirty="0">
                <a:solidFill>
                  <a:srgbClr val="00B0F0"/>
                </a:solidFill>
                <a:latin typeface="Arial Black" panose="020B0A04020102020204" pitchFamily="34" charset="0"/>
              </a:rPr>
              <a:t>SEASON ONE</a:t>
            </a:r>
            <a:endParaRPr lang="en-GB" sz="2000" dirty="0">
              <a:solidFill>
                <a:srgbClr val="00B0F0"/>
              </a:solidFill>
              <a:latin typeface="Arial Black" panose="020B0A04020102020204" pitchFamily="34" charset="0"/>
            </a:endParaRPr>
          </a:p>
        </p:txBody>
      </p:sp>
      <p:pic>
        <p:nvPicPr>
          <p:cNvPr id="7" name="Picture 6">
            <a:extLst>
              <a:ext uri="{FF2B5EF4-FFF2-40B4-BE49-F238E27FC236}">
                <a16:creationId xmlns:a16="http://schemas.microsoft.com/office/drawing/2014/main" id="{0FDC4CC8-92A7-9CF1-0541-73144D618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02" y="706199"/>
            <a:ext cx="4463194" cy="3166110"/>
          </a:xfrm>
          <a:prstGeom prst="rect">
            <a:avLst/>
          </a:prstGeom>
        </p:spPr>
      </p:pic>
      <p:pic>
        <p:nvPicPr>
          <p:cNvPr id="9" name="Picture 8">
            <a:extLst>
              <a:ext uri="{FF2B5EF4-FFF2-40B4-BE49-F238E27FC236}">
                <a16:creationId xmlns:a16="http://schemas.microsoft.com/office/drawing/2014/main" id="{3BC2BEF4-DB35-9F5A-38CC-64231B207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1926"/>
            <a:ext cx="4463194" cy="3166110"/>
          </a:xfrm>
          <a:prstGeom prst="rect">
            <a:avLst/>
          </a:prstGeom>
        </p:spPr>
      </p:pic>
      <p:pic>
        <p:nvPicPr>
          <p:cNvPr id="11" name="Picture 10">
            <a:extLst>
              <a:ext uri="{FF2B5EF4-FFF2-40B4-BE49-F238E27FC236}">
                <a16:creationId xmlns:a16="http://schemas.microsoft.com/office/drawing/2014/main" id="{12EDBCFA-4B58-49E1-3DA7-373CA60A3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406" y="3806983"/>
            <a:ext cx="4072686" cy="2889091"/>
          </a:xfrm>
          <a:prstGeom prst="rect">
            <a:avLst/>
          </a:prstGeom>
        </p:spPr>
      </p:pic>
      <p:pic>
        <p:nvPicPr>
          <p:cNvPr id="13" name="Picture 12">
            <a:extLst>
              <a:ext uri="{FF2B5EF4-FFF2-40B4-BE49-F238E27FC236}">
                <a16:creationId xmlns:a16="http://schemas.microsoft.com/office/drawing/2014/main" id="{3AEE7C15-1C16-8B64-AFF0-D1DA26AB44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51" y="3872309"/>
            <a:ext cx="4072686" cy="2889091"/>
          </a:xfrm>
          <a:prstGeom prst="rect">
            <a:avLst/>
          </a:prstGeom>
        </p:spPr>
      </p:pic>
    </p:spTree>
    <p:extLst>
      <p:ext uri="{BB962C8B-B14F-4D97-AF65-F5344CB8AC3E}">
        <p14:creationId xmlns:p14="http://schemas.microsoft.com/office/powerpoint/2010/main" val="353937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8209-A863-9B0B-E12A-89EE4EC96DAE}"/>
              </a:ext>
            </a:extLst>
          </p:cNvPr>
          <p:cNvSpPr>
            <a:spLocks noGrp="1"/>
          </p:cNvSpPr>
          <p:nvPr>
            <p:ph type="title"/>
          </p:nvPr>
        </p:nvSpPr>
        <p:spPr>
          <a:xfrm>
            <a:off x="285750" y="167640"/>
            <a:ext cx="11068050" cy="360045"/>
          </a:xfrm>
        </p:spPr>
        <p:txBody>
          <a:bodyPr>
            <a:normAutofit fontScale="90000"/>
          </a:bodyPr>
          <a:lstStyle/>
          <a:p>
            <a:r>
              <a:rPr lang="en-US" sz="2000" dirty="0">
                <a:solidFill>
                  <a:srgbClr val="C00000"/>
                </a:solidFill>
                <a:latin typeface="Arial Black" panose="020B0A04020102020204" pitchFamily="34" charset="0"/>
              </a:rPr>
              <a:t>SEASON ONE</a:t>
            </a:r>
            <a:endParaRPr lang="en-GB" sz="2000" dirty="0">
              <a:solidFill>
                <a:srgbClr val="C00000"/>
              </a:solidFill>
              <a:latin typeface="Arial Black" panose="020B0A04020102020204" pitchFamily="34" charset="0"/>
            </a:endParaRPr>
          </a:p>
        </p:txBody>
      </p:sp>
      <p:pic>
        <p:nvPicPr>
          <p:cNvPr id="4" name="Picture 3">
            <a:extLst>
              <a:ext uri="{FF2B5EF4-FFF2-40B4-BE49-F238E27FC236}">
                <a16:creationId xmlns:a16="http://schemas.microsoft.com/office/drawing/2014/main" id="{1C09A1C2-28D4-44F2-F631-654087B46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748" y="527685"/>
            <a:ext cx="4401430" cy="3122296"/>
          </a:xfrm>
          <a:prstGeom prst="rect">
            <a:avLst/>
          </a:prstGeom>
        </p:spPr>
      </p:pic>
      <p:pic>
        <p:nvPicPr>
          <p:cNvPr id="6" name="Picture 5">
            <a:extLst>
              <a:ext uri="{FF2B5EF4-FFF2-40B4-BE49-F238E27FC236}">
                <a16:creationId xmlns:a16="http://schemas.microsoft.com/office/drawing/2014/main" id="{BB60B40F-D2AC-0393-10F3-E6442EB27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75" y="0"/>
            <a:ext cx="5000625" cy="3547354"/>
          </a:xfrm>
          <a:prstGeom prst="rect">
            <a:avLst/>
          </a:prstGeom>
        </p:spPr>
      </p:pic>
      <p:pic>
        <p:nvPicPr>
          <p:cNvPr id="8" name="Picture 7">
            <a:extLst>
              <a:ext uri="{FF2B5EF4-FFF2-40B4-BE49-F238E27FC236}">
                <a16:creationId xmlns:a16="http://schemas.microsoft.com/office/drawing/2014/main" id="{DFBE9A93-0427-AE76-FEDA-21CC5733E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377" y="3714995"/>
            <a:ext cx="4308348" cy="3056265"/>
          </a:xfrm>
          <a:prstGeom prst="rect">
            <a:avLst/>
          </a:prstGeom>
        </p:spPr>
      </p:pic>
      <p:pic>
        <p:nvPicPr>
          <p:cNvPr id="10" name="Picture 9">
            <a:extLst>
              <a:ext uri="{FF2B5EF4-FFF2-40B4-BE49-F238E27FC236}">
                <a16:creationId xmlns:a16="http://schemas.microsoft.com/office/drawing/2014/main" id="{FE15CBB1-89C0-EF58-E13D-EB3AE4A9B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7651" y="3714995"/>
            <a:ext cx="4308349" cy="3056266"/>
          </a:xfrm>
          <a:prstGeom prst="rect">
            <a:avLst/>
          </a:prstGeom>
        </p:spPr>
      </p:pic>
    </p:spTree>
    <p:extLst>
      <p:ext uri="{BB962C8B-B14F-4D97-AF65-F5344CB8AC3E}">
        <p14:creationId xmlns:p14="http://schemas.microsoft.com/office/powerpoint/2010/main" val="405406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4F3B9E-CB99-2CDB-DBE3-21DF8D2F1163}"/>
              </a:ext>
            </a:extLst>
          </p:cNvPr>
          <p:cNvSpPr>
            <a:spLocks noGrp="1"/>
          </p:cNvSpPr>
          <p:nvPr>
            <p:ph type="title"/>
          </p:nvPr>
        </p:nvSpPr>
        <p:spPr>
          <a:xfrm>
            <a:off x="380999" y="209550"/>
            <a:ext cx="11382375" cy="457200"/>
          </a:xfrm>
        </p:spPr>
        <p:txBody>
          <a:bodyPr>
            <a:normAutofit/>
          </a:bodyPr>
          <a:lstStyle/>
          <a:p>
            <a:r>
              <a:rPr lang="en-US" sz="2000" dirty="0">
                <a:solidFill>
                  <a:srgbClr val="C00000"/>
                </a:solidFill>
                <a:latin typeface="Arial Black" panose="020B0A04020102020204" pitchFamily="34" charset="0"/>
              </a:rPr>
              <a:t>GUEST SUMMARY SEASON 1,2,3				   8 EPISODES PER SEASON </a:t>
            </a:r>
            <a:endParaRPr lang="en-GB" sz="2000" dirty="0">
              <a:solidFill>
                <a:srgbClr val="C00000"/>
              </a:solidFill>
              <a:latin typeface="Arial Black" panose="020B0A04020102020204" pitchFamily="34" charset="0"/>
            </a:endParaRPr>
          </a:p>
        </p:txBody>
      </p:sp>
      <p:sp>
        <p:nvSpPr>
          <p:cNvPr id="5" name="Content Placeholder 4">
            <a:extLst>
              <a:ext uri="{FF2B5EF4-FFF2-40B4-BE49-F238E27FC236}">
                <a16:creationId xmlns:a16="http://schemas.microsoft.com/office/drawing/2014/main" id="{D61C0300-B6DE-0F2F-3DD1-CBBCC7C724ED}"/>
              </a:ext>
            </a:extLst>
          </p:cNvPr>
          <p:cNvSpPr>
            <a:spLocks noGrp="1"/>
          </p:cNvSpPr>
          <p:nvPr>
            <p:ph idx="1"/>
          </p:nvPr>
        </p:nvSpPr>
        <p:spPr>
          <a:xfrm>
            <a:off x="380999" y="952500"/>
            <a:ext cx="11382375" cy="5534025"/>
          </a:xfrm>
        </p:spPr>
        <p:txBody>
          <a:bodyPr>
            <a:normAutofit fontScale="32500" lnSpcReduction="20000"/>
          </a:bodyPr>
          <a:lstStyle/>
          <a:p>
            <a:pPr marL="0" indent="0">
              <a:buNone/>
            </a:pPr>
            <a:r>
              <a:rPr lang="en-US" sz="6200" b="1" dirty="0">
                <a:solidFill>
                  <a:srgbClr val="C00000"/>
                </a:solidFill>
                <a:latin typeface="Arial Black" panose="020B0A04020102020204" pitchFamily="34" charset="0"/>
                <a:cs typeface="Arial" panose="020B0604020202020204" pitchFamily="34" charset="0"/>
              </a:rPr>
              <a:t>SEASON ONE</a:t>
            </a:r>
          </a:p>
          <a:p>
            <a:pPr marL="0" indent="0">
              <a:buNone/>
            </a:pPr>
            <a:endParaRPr lang="en-US" sz="6200" b="1" dirty="0">
              <a:solidFill>
                <a:srgbClr val="C00000"/>
              </a:solidFill>
              <a:latin typeface="Arial Black" panose="020B0A04020102020204" pitchFamily="34" charset="0"/>
              <a:cs typeface="Arial" panose="020B0604020202020204" pitchFamily="34" charset="0"/>
            </a:endParaRPr>
          </a:p>
          <a:p>
            <a:pPr marL="0" indent="0">
              <a:buNone/>
            </a:pPr>
            <a:r>
              <a:rPr lang="en-US" sz="6200" b="1" dirty="0">
                <a:latin typeface="Arial" panose="020B0604020202020204" pitchFamily="34" charset="0"/>
                <a:cs typeface="Arial" panose="020B0604020202020204" pitchFamily="34" charset="0"/>
              </a:rPr>
              <a:t>Antony Penrose </a:t>
            </a:r>
            <a:r>
              <a:rPr lang="en-US" sz="6200" dirty="0">
                <a:latin typeface="Arial" panose="020B0604020202020204" pitchFamily="34" charset="0"/>
                <a:cs typeface="Arial" panose="020B0604020202020204" pitchFamily="34" charset="0"/>
              </a:rPr>
              <a:t>– Co-director of The Penrose Collection and the Lee Miller Archives at </a:t>
            </a:r>
            <a:r>
              <a:rPr lang="en-US" sz="6200" dirty="0" err="1">
                <a:latin typeface="Arial" panose="020B0604020202020204" pitchFamily="34" charset="0"/>
                <a:cs typeface="Arial" panose="020B0604020202020204" pitchFamily="34" charset="0"/>
              </a:rPr>
              <a:t>Farleys</a:t>
            </a:r>
            <a:r>
              <a:rPr lang="en-US" sz="6200" dirty="0">
                <a:latin typeface="Arial" panose="020B0604020202020204" pitchFamily="34" charset="0"/>
                <a:cs typeface="Arial" panose="020B0604020202020204" pitchFamily="34" charset="0"/>
              </a:rPr>
              <a:t> House &amp; Gallery. Oscar winner, Kate Winslet stars as Lee Miller, Antony’s mother, in the forthcoming film ‘Lee,’ depicting her life as a WWII frontline photographer.</a:t>
            </a:r>
          </a:p>
          <a:p>
            <a:pPr marL="0" indent="0">
              <a:buNone/>
            </a:pPr>
            <a:r>
              <a:rPr lang="en-US" sz="6200" b="1" dirty="0">
                <a:latin typeface="Arial" panose="020B0604020202020204" pitchFamily="34" charset="0"/>
                <a:cs typeface="Arial" panose="020B0604020202020204" pitchFamily="34" charset="0"/>
              </a:rPr>
              <a:t>Mohammed Ali, MBE </a:t>
            </a:r>
            <a:r>
              <a:rPr lang="en-US" sz="6200" dirty="0">
                <a:latin typeface="Arial" panose="020B0604020202020204" pitchFamily="34" charset="0"/>
                <a:cs typeface="Arial" panose="020B0604020202020204" pitchFamily="34" charset="0"/>
              </a:rPr>
              <a:t>– </a:t>
            </a:r>
            <a:r>
              <a:rPr lang="en-US" sz="6200" dirty="0" err="1">
                <a:latin typeface="Arial" panose="020B0604020202020204" pitchFamily="34" charset="0"/>
                <a:cs typeface="Arial" panose="020B0604020202020204" pitchFamily="34" charset="0"/>
              </a:rPr>
              <a:t>Grafitti</a:t>
            </a:r>
            <a:r>
              <a:rPr lang="en-US" sz="6200" dirty="0">
                <a:latin typeface="Arial" panose="020B0604020202020204" pitchFamily="34" charset="0"/>
                <a:cs typeface="Arial" panose="020B0604020202020204" pitchFamily="34" charset="0"/>
              </a:rPr>
              <a:t> artist with ground breaking national &amp; international commissions including the Vatican and immersive theatre productions.</a:t>
            </a:r>
          </a:p>
          <a:p>
            <a:pPr marL="0" indent="0">
              <a:buNone/>
            </a:pPr>
            <a:r>
              <a:rPr lang="en-US" sz="6200" b="1" dirty="0">
                <a:latin typeface="Arial" panose="020B0604020202020204" pitchFamily="34" charset="0"/>
                <a:cs typeface="Arial" panose="020B0604020202020204" pitchFamily="34" charset="0"/>
              </a:rPr>
              <a:t>Lady Kitt </a:t>
            </a:r>
            <a:r>
              <a:rPr lang="en-US" sz="6200" dirty="0">
                <a:latin typeface="Arial" panose="020B0604020202020204" pitchFamily="34" charset="0"/>
                <a:cs typeface="Arial" panose="020B0604020202020204" pitchFamily="34" charset="0"/>
              </a:rPr>
              <a:t>– Drag King ‘international superstar’ and socially engaged artist with worldwide projects.</a:t>
            </a:r>
          </a:p>
          <a:p>
            <a:pPr marL="0" indent="0">
              <a:buNone/>
            </a:pPr>
            <a:r>
              <a:rPr lang="en-US" sz="6200" b="1" dirty="0">
                <a:latin typeface="Arial" panose="020B0604020202020204" pitchFamily="34" charset="0"/>
                <a:cs typeface="Arial" panose="020B0604020202020204" pitchFamily="34" charset="0"/>
              </a:rPr>
              <a:t>Otis Mensah </a:t>
            </a:r>
            <a:r>
              <a:rPr lang="en-US" sz="6200" dirty="0">
                <a:latin typeface="Arial" panose="020B0604020202020204" pitchFamily="34" charset="0"/>
                <a:cs typeface="Arial" panose="020B0604020202020204" pitchFamily="34" charset="0"/>
              </a:rPr>
              <a:t>– The UK’s first hip-hop poet laureate, live performances include Glastonbury.</a:t>
            </a:r>
          </a:p>
          <a:p>
            <a:pPr marL="0" indent="0">
              <a:buNone/>
            </a:pPr>
            <a:r>
              <a:rPr lang="en-US" sz="6200" b="1" dirty="0">
                <a:latin typeface="Arial" panose="020B0604020202020204" pitchFamily="34" charset="0"/>
                <a:cs typeface="Arial" panose="020B0604020202020204" pitchFamily="34" charset="0"/>
              </a:rPr>
              <a:t>Marije </a:t>
            </a:r>
            <a:r>
              <a:rPr lang="en-US" sz="6200" b="1" dirty="0" err="1">
                <a:latin typeface="Arial" panose="020B0604020202020204" pitchFamily="34" charset="0"/>
                <a:cs typeface="Arial" panose="020B0604020202020204" pitchFamily="34" charset="0"/>
              </a:rPr>
              <a:t>Nie</a:t>
            </a:r>
            <a:r>
              <a:rPr lang="en-US" sz="6200" b="1" dirty="0">
                <a:latin typeface="Arial" panose="020B0604020202020204" pitchFamily="34" charset="0"/>
                <a:cs typeface="Arial" panose="020B0604020202020204" pitchFamily="34" charset="0"/>
              </a:rPr>
              <a:t> </a:t>
            </a:r>
            <a:r>
              <a:rPr lang="en-US" sz="6200" dirty="0">
                <a:latin typeface="Arial" panose="020B0604020202020204" pitchFamily="34" charset="0"/>
                <a:cs typeface="Arial" panose="020B0604020202020204" pitchFamily="34" charset="0"/>
              </a:rPr>
              <a:t>– Classically trained musician and ‘tap dance poet’ featured in her Ted Talk and award winning documentary One Million Steps. Marije danced in the explosive protests of Gezi Park, Istanbul.</a:t>
            </a:r>
          </a:p>
          <a:p>
            <a:pPr marL="0" indent="0">
              <a:buNone/>
            </a:pPr>
            <a:r>
              <a:rPr lang="en-US" sz="6200" b="1" dirty="0">
                <a:latin typeface="Arial" panose="020B0604020202020204" pitchFamily="34" charset="0"/>
                <a:cs typeface="Arial" panose="020B0604020202020204" pitchFamily="34" charset="0"/>
              </a:rPr>
              <a:t>Eve Horne </a:t>
            </a:r>
            <a:r>
              <a:rPr lang="en-US" sz="6200" dirty="0">
                <a:latin typeface="Arial" panose="020B0604020202020204" pitchFamily="34" charset="0"/>
                <a:cs typeface="Arial" panose="020B0604020202020204" pitchFamily="34" charset="0"/>
              </a:rPr>
              <a:t>– Musician, touring with major boy bands to driving trains to co-writing for major artists to her Unheard campaign for equality in the music industry.</a:t>
            </a:r>
          </a:p>
          <a:p>
            <a:pPr marL="0" indent="0">
              <a:buNone/>
            </a:pPr>
            <a:r>
              <a:rPr lang="en-US" sz="6200" b="1" dirty="0" err="1">
                <a:latin typeface="Arial" panose="020B0604020202020204" pitchFamily="34" charset="0"/>
                <a:cs typeface="Arial" panose="020B0604020202020204" pitchFamily="34" charset="0"/>
              </a:rPr>
              <a:t>Hala</a:t>
            </a:r>
            <a:r>
              <a:rPr lang="en-US" sz="6200" b="1" dirty="0">
                <a:latin typeface="Arial" panose="020B0604020202020204" pitchFamily="34" charset="0"/>
                <a:cs typeface="Arial" panose="020B0604020202020204" pitchFamily="34" charset="0"/>
              </a:rPr>
              <a:t> </a:t>
            </a:r>
            <a:r>
              <a:rPr lang="en-US" sz="6200" b="1" dirty="0" err="1">
                <a:latin typeface="Arial" panose="020B0604020202020204" pitchFamily="34" charset="0"/>
                <a:cs typeface="Arial" panose="020B0604020202020204" pitchFamily="34" charset="0"/>
              </a:rPr>
              <a:t>Sabet</a:t>
            </a:r>
            <a:r>
              <a:rPr lang="en-US" sz="6200" b="1" dirty="0">
                <a:latin typeface="Arial" panose="020B0604020202020204" pitchFamily="34" charset="0"/>
                <a:cs typeface="Arial" panose="020B0604020202020204" pitchFamily="34" charset="0"/>
              </a:rPr>
              <a:t> </a:t>
            </a:r>
            <a:r>
              <a:rPr lang="en-US" sz="6200" dirty="0">
                <a:latin typeface="Arial" panose="020B0604020202020204" pitchFamily="34" charset="0"/>
                <a:cs typeface="Arial" panose="020B0604020202020204" pitchFamily="34" charset="0"/>
              </a:rPr>
              <a:t>– Egyptian fine artist and sculptor. </a:t>
            </a:r>
            <a:r>
              <a:rPr lang="en-US" sz="6200" dirty="0" err="1">
                <a:latin typeface="Arial" panose="020B0604020202020204" pitchFamily="34" charset="0"/>
                <a:cs typeface="Arial" panose="020B0604020202020204" pitchFamily="34" charset="0"/>
              </a:rPr>
              <a:t>Hala</a:t>
            </a:r>
            <a:r>
              <a:rPr lang="en-US" sz="6200" dirty="0">
                <a:latin typeface="Arial" panose="020B0604020202020204" pitchFamily="34" charset="0"/>
                <a:cs typeface="Arial" panose="020B0604020202020204" pitchFamily="34" charset="0"/>
              </a:rPr>
              <a:t> left her career as the most senior, Egyptian woman at the multi-national gas and oil giant Shell to pursue art.</a:t>
            </a:r>
          </a:p>
          <a:p>
            <a:pPr marL="0" indent="0">
              <a:buNone/>
            </a:pPr>
            <a:r>
              <a:rPr lang="en-US" sz="6200" b="1" dirty="0">
                <a:latin typeface="Arial" panose="020B0604020202020204" pitchFamily="34" charset="0"/>
                <a:cs typeface="Arial" panose="020B0604020202020204" pitchFamily="34" charset="0"/>
              </a:rPr>
              <a:t>Barry Gibb </a:t>
            </a:r>
            <a:r>
              <a:rPr lang="en-US" sz="6200" dirty="0">
                <a:latin typeface="Arial" panose="020B0604020202020204" pitchFamily="34" charset="0"/>
                <a:cs typeface="Arial" panose="020B0604020202020204" pitchFamily="34" charset="0"/>
              </a:rPr>
              <a:t>– Multi award winning filmmaker and neuro-scientist exploring time, life and death. His end-of-life film ‘The Gift,’ has won over 15 awards.</a:t>
            </a:r>
          </a:p>
        </p:txBody>
      </p:sp>
    </p:spTree>
    <p:extLst>
      <p:ext uri="{BB962C8B-B14F-4D97-AF65-F5344CB8AC3E}">
        <p14:creationId xmlns:p14="http://schemas.microsoft.com/office/powerpoint/2010/main" val="315194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B154-FCF5-4156-0979-5A081D6EE18E}"/>
              </a:ext>
            </a:extLst>
          </p:cNvPr>
          <p:cNvSpPr>
            <a:spLocks noGrp="1"/>
          </p:cNvSpPr>
          <p:nvPr>
            <p:ph type="title"/>
          </p:nvPr>
        </p:nvSpPr>
        <p:spPr>
          <a:xfrm>
            <a:off x="323850" y="66676"/>
            <a:ext cx="11582400" cy="647700"/>
          </a:xfrm>
        </p:spPr>
        <p:txBody>
          <a:bodyPr>
            <a:normAutofit/>
          </a:bodyPr>
          <a:lstStyle/>
          <a:p>
            <a:r>
              <a:rPr lang="en-US" sz="2400" dirty="0">
                <a:solidFill>
                  <a:srgbClr val="C00000"/>
                </a:solidFill>
                <a:latin typeface="Arial Black" panose="020B0A04020102020204" pitchFamily="34" charset="0"/>
              </a:rPr>
              <a:t>GUEST SUMMARY SEASON 1,2,3		8 EPISODES PER SEASON </a:t>
            </a:r>
            <a:endParaRPr lang="en-GB" sz="2400" dirty="0">
              <a:solidFill>
                <a:srgbClr val="C0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362599C8-914D-D485-C2E2-99CD01C9F13C}"/>
              </a:ext>
            </a:extLst>
          </p:cNvPr>
          <p:cNvSpPr>
            <a:spLocks noGrp="1"/>
          </p:cNvSpPr>
          <p:nvPr>
            <p:ph idx="1"/>
          </p:nvPr>
        </p:nvSpPr>
        <p:spPr>
          <a:xfrm>
            <a:off x="419099" y="714376"/>
            <a:ext cx="11401425" cy="5895974"/>
          </a:xfrm>
        </p:spPr>
        <p:txBody>
          <a:bodyPr>
            <a:normAutofit fontScale="32500" lnSpcReduction="20000"/>
          </a:bodyPr>
          <a:lstStyle/>
          <a:p>
            <a:pPr marL="0" indent="0">
              <a:buNone/>
            </a:pPr>
            <a:r>
              <a:rPr lang="en-US" sz="4900" dirty="0">
                <a:solidFill>
                  <a:srgbClr val="C00000"/>
                </a:solidFill>
                <a:latin typeface="Arial Black" panose="020B0A04020102020204" pitchFamily="34" charset="0"/>
                <a:cs typeface="Arial" panose="020B0604020202020204" pitchFamily="34" charset="0"/>
              </a:rPr>
              <a:t>SEASON TWO, publishes late July. </a:t>
            </a:r>
          </a:p>
          <a:p>
            <a:pPr marL="0" indent="0">
              <a:buNone/>
            </a:pPr>
            <a:r>
              <a:rPr lang="en-US" sz="4900" b="1" dirty="0">
                <a:latin typeface="Arial" panose="020B0604020202020204" pitchFamily="34" charset="0"/>
                <a:cs typeface="Arial" panose="020B0604020202020204" pitchFamily="34" charset="0"/>
              </a:rPr>
              <a:t>Marwa Al-</a:t>
            </a:r>
            <a:r>
              <a:rPr lang="en-US" sz="4900" b="1" dirty="0" err="1">
                <a:latin typeface="Arial" panose="020B0604020202020204" pitchFamily="34" charset="0"/>
                <a:cs typeface="Arial" panose="020B0604020202020204" pitchFamily="34" charset="0"/>
              </a:rPr>
              <a:t>Sabouni</a:t>
            </a:r>
            <a:r>
              <a:rPr lang="en-US" sz="4900" b="1" dirty="0">
                <a:latin typeface="Arial" panose="020B0604020202020204" pitchFamily="34" charset="0"/>
                <a:cs typeface="Arial" panose="020B0604020202020204" pitchFamily="34" charset="0"/>
              </a:rPr>
              <a:t> </a:t>
            </a:r>
            <a:r>
              <a:rPr lang="en-US" sz="4900" dirty="0">
                <a:latin typeface="Arial" panose="020B0604020202020204" pitchFamily="34" charset="0"/>
                <a:cs typeface="Arial" panose="020B0604020202020204" pitchFamily="34" charset="0"/>
              </a:rPr>
              <a:t>- Syrian architect and acclaimed writer on architecture  maintaining  peace. Her TED Talk has been viewed over 1 million times, and Prospect Magazine named her as one of the Top 50 thinkers around the World.</a:t>
            </a:r>
          </a:p>
          <a:p>
            <a:pPr marL="0" indent="0">
              <a:buNone/>
            </a:pPr>
            <a:r>
              <a:rPr lang="en-US" sz="4900" b="1" dirty="0">
                <a:latin typeface="Arial" panose="020B0604020202020204" pitchFamily="34" charset="0"/>
                <a:cs typeface="Arial" panose="020B0604020202020204" pitchFamily="34" charset="0"/>
              </a:rPr>
              <a:t>Michael McMillan </a:t>
            </a:r>
            <a:r>
              <a:rPr lang="en-US" sz="4900" dirty="0">
                <a:latin typeface="Arial" panose="020B0604020202020204" pitchFamily="34" charset="0"/>
                <a:cs typeface="Arial" panose="020B0604020202020204" pitchFamily="34" charset="0"/>
              </a:rPr>
              <a:t>- playwright, artist, curator, academic, known for The West Indian Front Room at the </a:t>
            </a:r>
            <a:r>
              <a:rPr lang="en-US" sz="4900" dirty="0" err="1">
                <a:latin typeface="Arial" panose="020B0604020202020204" pitchFamily="34" charset="0"/>
                <a:cs typeface="Arial" panose="020B0604020202020204" pitchFamily="34" charset="0"/>
              </a:rPr>
              <a:t>Geffrye</a:t>
            </a:r>
            <a:r>
              <a:rPr lang="en-US" sz="4900" dirty="0">
                <a:latin typeface="Arial" panose="020B0604020202020204" pitchFamily="34" charset="0"/>
                <a:cs typeface="Arial" panose="020B0604020202020204" pitchFamily="34" charset="0"/>
              </a:rPr>
              <a:t> Museum. His plays explore family, identity and generation in a migrant context.’ On Duty’ was made into a Channel 4 </a:t>
            </a:r>
            <a:r>
              <a:rPr lang="en-US" sz="4900" dirty="0" err="1">
                <a:latin typeface="Arial" panose="020B0604020202020204" pitchFamily="34" charset="0"/>
                <a:cs typeface="Arial" panose="020B0604020202020204" pitchFamily="34" charset="0"/>
              </a:rPr>
              <a:t>docu</a:t>
            </a:r>
            <a:r>
              <a:rPr lang="en-US" sz="4900" dirty="0">
                <a:latin typeface="Arial" panose="020B0604020202020204" pitchFamily="34" charset="0"/>
                <a:cs typeface="Arial" panose="020B0604020202020204" pitchFamily="34" charset="0"/>
              </a:rPr>
              <a:t>-drama.</a:t>
            </a:r>
          </a:p>
          <a:p>
            <a:pPr marL="0" indent="0">
              <a:buNone/>
            </a:pPr>
            <a:r>
              <a:rPr lang="en-US" sz="4900" b="1" dirty="0">
                <a:latin typeface="Arial" panose="020B0604020202020204" pitchFamily="34" charset="0"/>
                <a:cs typeface="Arial" panose="020B0604020202020204" pitchFamily="34" charset="0"/>
              </a:rPr>
              <a:t>Daryl </a:t>
            </a:r>
            <a:r>
              <a:rPr lang="en-US" sz="4900" b="1" dirty="0" err="1">
                <a:latin typeface="Arial" panose="020B0604020202020204" pitchFamily="34" charset="0"/>
                <a:cs typeface="Arial" panose="020B0604020202020204" pitchFamily="34" charset="0"/>
              </a:rPr>
              <a:t>Beeton</a:t>
            </a:r>
            <a:r>
              <a:rPr lang="en-US" sz="4900" b="1" dirty="0">
                <a:latin typeface="Arial" panose="020B0604020202020204" pitchFamily="34" charset="0"/>
                <a:cs typeface="Arial" panose="020B0604020202020204" pitchFamily="34" charset="0"/>
              </a:rPr>
              <a:t> </a:t>
            </a:r>
            <a:r>
              <a:rPr lang="en-US" sz="4900" dirty="0">
                <a:latin typeface="Arial" panose="020B0604020202020204" pitchFamily="34" charset="0"/>
                <a:cs typeface="Arial" panose="020B0604020202020204" pitchFamily="34" charset="0"/>
              </a:rPr>
              <a:t>- high-profile advocate for disabled artists. Creates accessible theatre through co-creation, mischief and merriment, nationally and internationally.</a:t>
            </a:r>
          </a:p>
          <a:p>
            <a:pPr marL="0" indent="0">
              <a:buNone/>
            </a:pPr>
            <a:r>
              <a:rPr lang="en-US" sz="4900" b="1" dirty="0">
                <a:latin typeface="Arial" panose="020B0604020202020204" pitchFamily="34" charset="0"/>
                <a:cs typeface="Arial" panose="020B0604020202020204" pitchFamily="34" charset="0"/>
              </a:rPr>
              <a:t>Jo Howell </a:t>
            </a:r>
            <a:r>
              <a:rPr lang="en-US" sz="4900" dirty="0">
                <a:latin typeface="Arial" panose="020B0604020202020204" pitchFamily="34" charset="0"/>
                <a:cs typeface="Arial" panose="020B0604020202020204" pitchFamily="34" charset="0"/>
              </a:rPr>
              <a:t>- working class, photographic artist. Jo lives with fibromyalgia and works with groups living with dementia and autism. At the Bowes Museum she foregrounded the true story of Countess Mary Eleanor Bowes, a victim of violent domestic abuse and important botanist. Jo is raising the role of women in the 1985 miner’s strike for Sunderland Museum.</a:t>
            </a:r>
          </a:p>
          <a:p>
            <a:pPr marL="0" indent="0">
              <a:buNone/>
            </a:pPr>
            <a:r>
              <a:rPr lang="en-US" sz="4900" b="1" dirty="0">
                <a:latin typeface="Arial" panose="020B0604020202020204" pitchFamily="34" charset="0"/>
                <a:cs typeface="Arial" panose="020B0604020202020204" pitchFamily="34" charset="0"/>
              </a:rPr>
              <a:t>Tarek </a:t>
            </a:r>
            <a:r>
              <a:rPr lang="en-US" sz="4900" b="1" dirty="0" err="1">
                <a:latin typeface="Arial" panose="020B0604020202020204" pitchFamily="34" charset="0"/>
                <a:cs typeface="Arial" panose="020B0604020202020204" pitchFamily="34" charset="0"/>
              </a:rPr>
              <a:t>Zaidieh</a:t>
            </a:r>
            <a:r>
              <a:rPr lang="en-US" sz="4900" b="1" dirty="0">
                <a:latin typeface="Arial" panose="020B0604020202020204" pitchFamily="34" charset="0"/>
                <a:cs typeface="Arial" panose="020B0604020202020204" pitchFamily="34" charset="0"/>
              </a:rPr>
              <a:t> </a:t>
            </a:r>
            <a:r>
              <a:rPr lang="en-US" sz="4900" dirty="0">
                <a:latin typeface="Arial" panose="020B0604020202020204" pitchFamily="34" charset="0"/>
                <a:cs typeface="Arial" panose="020B0604020202020204" pitchFamily="34" charset="0"/>
              </a:rPr>
              <a:t>- violinist for the Orchestra of Syrian Musicians, collaborated with Daman Albarn, lead singer of Blur and co-founder of Gorillaz. The violin is his second heartbeat and music is a mission for peace.</a:t>
            </a:r>
          </a:p>
          <a:p>
            <a:pPr marL="0" indent="0">
              <a:buNone/>
            </a:pPr>
            <a:r>
              <a:rPr lang="en-US" sz="4900" b="1" dirty="0">
                <a:latin typeface="Arial" panose="020B0604020202020204" pitchFamily="34" charset="0"/>
                <a:cs typeface="Arial" panose="020B0604020202020204" pitchFamily="34" charset="0"/>
              </a:rPr>
              <a:t>Bobby Brown </a:t>
            </a:r>
            <a:r>
              <a:rPr lang="en-US" sz="4900" dirty="0">
                <a:latin typeface="Arial" panose="020B0604020202020204" pitchFamily="34" charset="0"/>
                <a:cs typeface="Arial" panose="020B0604020202020204" pitchFamily="34" charset="0"/>
              </a:rPr>
              <a:t>- a creative producer, artist manager and rising architect of community projects, culture and equal access in the City of Brighton. Bobby is behind household name, singer Eli Ingram and he’s at Glastonbury this year with Frankie Sew &amp; Harvey Gunn. </a:t>
            </a:r>
          </a:p>
          <a:p>
            <a:pPr marL="0" indent="0">
              <a:buNone/>
            </a:pPr>
            <a:r>
              <a:rPr lang="en-US" sz="4900" b="1" dirty="0" err="1">
                <a:latin typeface="Arial" panose="020B0604020202020204" pitchFamily="34" charset="0"/>
                <a:cs typeface="Arial" panose="020B0604020202020204" pitchFamily="34" charset="0"/>
              </a:rPr>
              <a:t>Marice</a:t>
            </a:r>
            <a:r>
              <a:rPr lang="en-US" sz="4900" b="1" dirty="0">
                <a:latin typeface="Arial" panose="020B0604020202020204" pitchFamily="34" charset="0"/>
                <a:cs typeface="Arial" panose="020B0604020202020204" pitchFamily="34" charset="0"/>
              </a:rPr>
              <a:t> Cumber </a:t>
            </a:r>
            <a:r>
              <a:rPr lang="en-US" sz="4900" dirty="0">
                <a:latin typeface="Arial" panose="020B0604020202020204" pitchFamily="34" charset="0"/>
                <a:cs typeface="Arial" panose="020B0604020202020204" pitchFamily="34" charset="0"/>
              </a:rPr>
              <a:t>– a radical ceramicist, her giant cups carry messages of raw, personal emotions and sell out fast. </a:t>
            </a:r>
            <a:r>
              <a:rPr lang="en-US" sz="4900" dirty="0" err="1">
                <a:latin typeface="Arial" panose="020B0604020202020204" pitchFamily="34" charset="0"/>
                <a:cs typeface="Arial" panose="020B0604020202020204" pitchFamily="34" charset="0"/>
              </a:rPr>
              <a:t>Marice</a:t>
            </a:r>
            <a:r>
              <a:rPr lang="en-US" sz="4900" dirty="0">
                <a:latin typeface="Arial" panose="020B0604020202020204" pitchFamily="34" charset="0"/>
                <a:cs typeface="Arial" panose="020B0604020202020204" pitchFamily="34" charset="0"/>
              </a:rPr>
              <a:t> also directs Accumulate, a charity delivering creative workshops and scholarships for homeless youths.</a:t>
            </a:r>
          </a:p>
          <a:p>
            <a:pPr marL="0" indent="0">
              <a:buNone/>
            </a:pPr>
            <a:r>
              <a:rPr lang="en-US" sz="4900" b="1" dirty="0">
                <a:latin typeface="Arial" panose="020B0604020202020204" pitchFamily="34" charset="0"/>
                <a:cs typeface="Arial" panose="020B0604020202020204" pitchFamily="34" charset="0"/>
              </a:rPr>
              <a:t>Maya Youssef </a:t>
            </a:r>
            <a:r>
              <a:rPr lang="en-US" sz="4900" dirty="0">
                <a:latin typeface="Arial" panose="020B0604020202020204" pitchFamily="34" charset="0"/>
                <a:cs typeface="Arial" panose="020B0604020202020204" pitchFamily="34" charset="0"/>
              </a:rPr>
              <a:t>– Syrian composer and virtuoso hailed as ‘queen of the qanun,’ disseminating the healing power of music. Commissioned by Opera North, the British Museum and has performed at the BBC Proms. </a:t>
            </a:r>
          </a:p>
          <a:p>
            <a:pPr marL="0" indent="0">
              <a:buNone/>
            </a:pPr>
            <a:endParaRPr lang="en-US" sz="4900" dirty="0">
              <a:latin typeface="Arial" panose="020B0604020202020204" pitchFamily="34" charset="0"/>
              <a:cs typeface="Arial" panose="020B0604020202020204" pitchFamily="34" charset="0"/>
            </a:endParaRPr>
          </a:p>
          <a:p>
            <a:pPr marL="0" indent="0">
              <a:buNone/>
            </a:pPr>
            <a:r>
              <a:rPr lang="en-US" sz="4900" dirty="0">
                <a:solidFill>
                  <a:srgbClr val="C00000"/>
                </a:solidFill>
                <a:latin typeface="Arial Black" panose="020B0A04020102020204" pitchFamily="34" charset="0"/>
                <a:cs typeface="Arial" panose="020B0604020202020204" pitchFamily="34" charset="0"/>
              </a:rPr>
              <a:t>SEASON THREE Guests confirmed, 5 scheduling tbc, publishes late September</a:t>
            </a:r>
          </a:p>
          <a:p>
            <a:pPr marL="0" indent="0">
              <a:buNone/>
            </a:pPr>
            <a:r>
              <a:rPr lang="en-US" sz="4900" b="1" dirty="0">
                <a:latin typeface="Arial" panose="020B0604020202020204" pitchFamily="34" charset="0"/>
                <a:cs typeface="Arial" panose="020B0604020202020204" pitchFamily="34" charset="0"/>
              </a:rPr>
              <a:t>Scott </a:t>
            </a:r>
            <a:r>
              <a:rPr lang="en-US" sz="4900" b="1" dirty="0" err="1">
                <a:latin typeface="Arial" panose="020B0604020202020204" pitchFamily="34" charset="0"/>
                <a:cs typeface="Arial" panose="020B0604020202020204" pitchFamily="34" charset="0"/>
              </a:rPr>
              <a:t>Shillum</a:t>
            </a:r>
            <a:r>
              <a:rPr lang="en-US" sz="4900" b="1" dirty="0">
                <a:latin typeface="Arial" panose="020B0604020202020204" pitchFamily="34" charset="0"/>
                <a:cs typeface="Arial" panose="020B0604020202020204" pitchFamily="34" charset="0"/>
              </a:rPr>
              <a:t> and Steve Wallington </a:t>
            </a:r>
            <a:r>
              <a:rPr lang="en-US" sz="4900" dirty="0">
                <a:latin typeface="Arial" panose="020B0604020202020204" pitchFamily="34" charset="0"/>
                <a:cs typeface="Arial" panose="020B0604020202020204" pitchFamily="34" charset="0"/>
              </a:rPr>
              <a:t>-  launched The Photography Movement after they both experienced tragic losses to suicide. In collaboration with photographer Charlie Clift and Mental Health UK, they presented ‘Let’s Talk,’ portraits with well-known faces inscribed with their mental health experience.</a:t>
            </a:r>
          </a:p>
          <a:p>
            <a:pPr marL="0" indent="0">
              <a:buNone/>
            </a:pPr>
            <a:r>
              <a:rPr lang="en-US" sz="4900" b="1" dirty="0">
                <a:latin typeface="Arial" panose="020B0604020202020204" pitchFamily="34" charset="0"/>
                <a:cs typeface="Arial" panose="020B0604020202020204" pitchFamily="34" charset="0"/>
              </a:rPr>
              <a:t>Dr. </a:t>
            </a:r>
            <a:r>
              <a:rPr lang="en-US" sz="4900" b="1" dirty="0" err="1">
                <a:latin typeface="Arial" panose="020B0604020202020204" pitchFamily="34" charset="0"/>
                <a:cs typeface="Arial" panose="020B0604020202020204" pitchFamily="34" charset="0"/>
              </a:rPr>
              <a:t>Daryna</a:t>
            </a:r>
            <a:r>
              <a:rPr lang="en-US" sz="4900" b="1" dirty="0">
                <a:latin typeface="Arial" panose="020B0604020202020204" pitchFamily="34" charset="0"/>
                <a:cs typeface="Arial" panose="020B0604020202020204" pitchFamily="34" charset="0"/>
              </a:rPr>
              <a:t> </a:t>
            </a:r>
            <a:r>
              <a:rPr lang="en-US" sz="4900" b="1" dirty="0" err="1">
                <a:latin typeface="Arial" panose="020B0604020202020204" pitchFamily="34" charset="0"/>
                <a:cs typeface="Arial" panose="020B0604020202020204" pitchFamily="34" charset="0"/>
              </a:rPr>
              <a:t>Momot</a:t>
            </a:r>
            <a:r>
              <a:rPr lang="en-US" sz="4900" b="1" dirty="0">
                <a:latin typeface="Arial" panose="020B0604020202020204" pitchFamily="34" charset="0"/>
                <a:cs typeface="Arial" panose="020B0604020202020204" pitchFamily="34" charset="0"/>
              </a:rPr>
              <a:t> </a:t>
            </a:r>
            <a:r>
              <a:rPr lang="en-US" sz="4900" dirty="0">
                <a:latin typeface="Arial" panose="020B0604020202020204" pitchFamily="34" charset="0"/>
                <a:cs typeface="Arial" panose="020B0604020202020204" pitchFamily="34" charset="0"/>
              </a:rPr>
              <a:t>- artist &amp; founder of </a:t>
            </a:r>
            <a:r>
              <a:rPr lang="en-US" sz="4900" dirty="0" err="1">
                <a:latin typeface="Arial" panose="020B0604020202020204" pitchFamily="34" charset="0"/>
                <a:cs typeface="Arial" panose="020B0604020202020204" pitchFamily="34" charset="0"/>
              </a:rPr>
              <a:t>Cittart</a:t>
            </a:r>
            <a:r>
              <a:rPr lang="en-US" sz="4900" dirty="0">
                <a:latin typeface="Arial" panose="020B0604020202020204" pitchFamily="34" charset="0"/>
                <a:cs typeface="Arial" panose="020B0604020202020204" pitchFamily="34" charset="0"/>
              </a:rPr>
              <a:t> supporting </a:t>
            </a:r>
            <a:r>
              <a:rPr lang="en-US" sz="4900" dirty="0" err="1">
                <a:latin typeface="Arial" panose="020B0604020202020204" pitchFamily="34" charset="0"/>
                <a:cs typeface="Arial" panose="020B0604020202020204" pitchFamily="34" charset="0"/>
              </a:rPr>
              <a:t>Ukranian</a:t>
            </a:r>
            <a:r>
              <a:rPr lang="en-US" sz="4900" dirty="0">
                <a:latin typeface="Arial" panose="020B0604020202020204" pitchFamily="34" charset="0"/>
                <a:cs typeface="Arial" panose="020B0604020202020204" pitchFamily="34" charset="0"/>
              </a:rPr>
              <a:t> artists with resources and shelter during the war.</a:t>
            </a:r>
            <a:endParaRPr lang="en-GB" sz="4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62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C2C46-BFFE-23DB-FC13-046849F145B0}"/>
              </a:ext>
            </a:extLst>
          </p:cNvPr>
          <p:cNvSpPr>
            <a:spLocks noGrp="1"/>
          </p:cNvSpPr>
          <p:nvPr>
            <p:ph type="title"/>
          </p:nvPr>
        </p:nvSpPr>
        <p:spPr>
          <a:xfrm>
            <a:off x="161925" y="90297"/>
            <a:ext cx="6496050" cy="1338453"/>
          </a:xfrm>
        </p:spPr>
        <p:txBody>
          <a:bodyPr>
            <a:normAutofit fontScale="90000"/>
          </a:bodyPr>
          <a:lstStyle/>
          <a:p>
            <a:r>
              <a:rPr lang="en-US" sz="2400" dirty="0">
                <a:solidFill>
                  <a:srgbClr val="33CCCC"/>
                </a:solidFill>
                <a:latin typeface="Arial Black" panose="020B0A04020102020204" pitchFamily="34" charset="0"/>
              </a:rPr>
              <a:t>Creative, Living, Research</a:t>
            </a:r>
            <a:br>
              <a:rPr lang="en-US" sz="2400" dirty="0">
                <a:solidFill>
                  <a:srgbClr val="33CCCC"/>
                </a:solidFill>
                <a:latin typeface="Arial Black" panose="020B0A04020102020204" pitchFamily="34" charset="0"/>
              </a:rPr>
            </a:br>
            <a:r>
              <a:rPr lang="en-US" sz="2400" dirty="0">
                <a:solidFill>
                  <a:srgbClr val="33CCCC"/>
                </a:solidFill>
                <a:latin typeface="Arial Black" panose="020B0A04020102020204" pitchFamily="34" charset="0"/>
              </a:rPr>
              <a:t>Oral Documentary </a:t>
            </a:r>
            <a:br>
              <a:rPr lang="en-US" sz="2400" dirty="0">
                <a:solidFill>
                  <a:srgbClr val="33CCCC"/>
                </a:solidFill>
                <a:latin typeface="Arial Black" panose="020B0A04020102020204" pitchFamily="34" charset="0"/>
              </a:rPr>
            </a:br>
            <a:r>
              <a:rPr lang="en-US" sz="2400" dirty="0">
                <a:solidFill>
                  <a:srgbClr val="33CCCC"/>
                </a:solidFill>
                <a:latin typeface="Arial Black" panose="020B0A04020102020204" pitchFamily="34" charset="0"/>
              </a:rPr>
              <a:t>Diverse but Unifying Themes</a:t>
            </a:r>
            <a:br>
              <a:rPr lang="en-US" sz="2400" dirty="0">
                <a:solidFill>
                  <a:srgbClr val="33CCCC"/>
                </a:solidFill>
                <a:latin typeface="Arial Black" panose="020B0A04020102020204" pitchFamily="34" charset="0"/>
              </a:rPr>
            </a:br>
            <a:r>
              <a:rPr lang="en-US" sz="2400" dirty="0">
                <a:solidFill>
                  <a:srgbClr val="33CCCC"/>
                </a:solidFill>
                <a:latin typeface="Arial Black" panose="020B0A04020102020204" pitchFamily="34" charset="0"/>
              </a:rPr>
              <a:t>Two Clear Lenses, Curiosity &amp; Courage</a:t>
            </a:r>
            <a:endParaRPr lang="en-GB" sz="2400" dirty="0">
              <a:solidFill>
                <a:srgbClr val="33CCCC"/>
              </a:solidFill>
              <a:latin typeface="Arial Black" panose="020B0A04020102020204" pitchFamily="34" charset="0"/>
            </a:endParaRPr>
          </a:p>
        </p:txBody>
      </p:sp>
      <p:sp>
        <p:nvSpPr>
          <p:cNvPr id="6" name="Text Placeholder 5">
            <a:extLst>
              <a:ext uri="{FF2B5EF4-FFF2-40B4-BE49-F238E27FC236}">
                <a16:creationId xmlns:a16="http://schemas.microsoft.com/office/drawing/2014/main" id="{9473D29D-F38F-EB65-E4BF-3040372767EA}"/>
              </a:ext>
            </a:extLst>
          </p:cNvPr>
          <p:cNvSpPr>
            <a:spLocks noGrp="1"/>
          </p:cNvSpPr>
          <p:nvPr>
            <p:ph type="body" sz="half" idx="2"/>
          </p:nvPr>
        </p:nvSpPr>
        <p:spPr>
          <a:xfrm>
            <a:off x="161925" y="1581150"/>
            <a:ext cx="6734175" cy="5124451"/>
          </a:xfrm>
        </p:spPr>
        <p:txBody>
          <a:bodyPr>
            <a:normAutofit/>
          </a:bodyPr>
          <a:lstStyle/>
          <a:p>
            <a:r>
              <a:rPr lang="en-US" dirty="0">
                <a:latin typeface="Arial" panose="020B0604020202020204" pitchFamily="34" charset="0"/>
                <a:cs typeface="Arial" panose="020B0604020202020204" pitchFamily="34" charset="0"/>
              </a:rPr>
              <a:t>Editing. No editorial judgements are made. Edits are around </a:t>
            </a:r>
            <a:r>
              <a:rPr lang="en-US" dirty="0" err="1">
                <a:latin typeface="Arial" panose="020B0604020202020204" pitchFamily="34" charset="0"/>
                <a:cs typeface="Arial" panose="020B0604020202020204" pitchFamily="34" charset="0"/>
              </a:rPr>
              <a:t>wifi</a:t>
            </a:r>
            <a:r>
              <a:rPr lang="en-US" dirty="0">
                <a:latin typeface="Arial" panose="020B0604020202020204" pitchFamily="34" charset="0"/>
                <a:cs typeface="Arial" panose="020B0604020202020204" pitchFamily="34" charset="0"/>
              </a:rPr>
              <a:t> and bandwidth issues, the focus is on authenticity.</a:t>
            </a:r>
          </a:p>
          <a:p>
            <a:r>
              <a:rPr lang="en-US" dirty="0">
                <a:latin typeface="Arial" panose="020B0604020202020204" pitchFamily="34" charset="0"/>
                <a:cs typeface="Arial" panose="020B0604020202020204" pitchFamily="34" charset="0"/>
              </a:rPr>
              <a:t>All interviews are trauma sensitive.</a:t>
            </a:r>
          </a:p>
          <a:p>
            <a:r>
              <a:rPr lang="en-US" dirty="0">
                <a:latin typeface="Arial" panose="020B0604020202020204" pitchFamily="34" charset="0"/>
                <a:cs typeface="Arial" panose="020B0604020202020204" pitchFamily="34" charset="0"/>
              </a:rPr>
              <a:t>This is a power shift in language and self-help offering a resource for research to feed into new practices for mental and societal health, education and innovation, community and cultural management, peace and democracy.</a:t>
            </a:r>
          </a:p>
          <a:p>
            <a:r>
              <a:rPr lang="en-US" dirty="0">
                <a:latin typeface="Arial" panose="020B0604020202020204" pitchFamily="34" charset="0"/>
                <a:cs typeface="Arial" panose="020B0604020202020204" pitchFamily="34" charset="0"/>
              </a:rPr>
              <a:t>Exploring research associations and partnerships in the areas of arts and wellbeing, health and socio-linguistics.</a:t>
            </a:r>
          </a:p>
          <a:p>
            <a:r>
              <a:rPr lang="en-US" dirty="0">
                <a:latin typeface="Arial" panose="020B0604020202020204" pitchFamily="34" charset="0"/>
                <a:cs typeface="Arial" panose="020B0604020202020204" pitchFamily="34" charset="0"/>
              </a:rPr>
              <a:t>Socio-linguistics. The impact language has on our lives, cultural and demographic interpretations of courage and curiosity – bias and prejudice – opening the mind and why it’s important.</a:t>
            </a:r>
          </a:p>
          <a:p>
            <a:r>
              <a:rPr lang="en-US" dirty="0">
                <a:latin typeface="Arial" panose="020B0604020202020204" pitchFamily="34" charset="0"/>
                <a:cs typeface="Arial" panose="020B0604020202020204" pitchFamily="34" charset="0"/>
              </a:rPr>
              <a:t>Expansion to video, exploring what courage and curiosity means with children, different age groups, discover amusing and surprising interpretations to help increase engagement and insights to meaning.</a:t>
            </a:r>
          </a:p>
          <a:p>
            <a:r>
              <a:rPr lang="en-US" dirty="0">
                <a:latin typeface="Arial" panose="020B0604020202020204" pitchFamily="34" charset="0"/>
                <a:cs typeface="Arial" panose="020B0604020202020204" pitchFamily="34" charset="0"/>
              </a:rPr>
              <a:t>Mainstream engagement. Courage and curiosity is relatable, entertaining; meaningful life stories with purposeful research value. </a:t>
            </a:r>
          </a:p>
          <a:p>
            <a:r>
              <a:rPr lang="en-US" b="1" dirty="0">
                <a:latin typeface="Arial" panose="020B0604020202020204" pitchFamily="34" charset="0"/>
                <a:cs typeface="Arial" panose="020B0604020202020204" pitchFamily="34" charset="0"/>
              </a:rPr>
              <a:t>Curiosity didn’t kill the cat. The cat wasn’t curious enough.</a:t>
            </a:r>
            <a:endParaRPr lang="en-GB"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77A18BF-FF0F-30EF-7EA5-EBBD85C1F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524" y="3814953"/>
            <a:ext cx="2952750" cy="2952750"/>
          </a:xfrm>
          <a:prstGeom prst="rect">
            <a:avLst/>
          </a:prstGeom>
        </p:spPr>
      </p:pic>
      <p:pic>
        <p:nvPicPr>
          <p:cNvPr id="12" name="Picture 11">
            <a:extLst>
              <a:ext uri="{FF2B5EF4-FFF2-40B4-BE49-F238E27FC236}">
                <a16:creationId xmlns:a16="http://schemas.microsoft.com/office/drawing/2014/main" id="{A4B5202D-8DC2-7CAD-8E1B-C5BB5F4CA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90297"/>
            <a:ext cx="4800599" cy="3603651"/>
          </a:xfrm>
          <a:prstGeom prst="rect">
            <a:avLst/>
          </a:prstGeom>
        </p:spPr>
      </p:pic>
    </p:spTree>
    <p:extLst>
      <p:ext uri="{BB962C8B-B14F-4D97-AF65-F5344CB8AC3E}">
        <p14:creationId xmlns:p14="http://schemas.microsoft.com/office/powerpoint/2010/main" val="65819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0AFECF-9F14-992F-7BF8-C08903DE7401}"/>
              </a:ext>
            </a:extLst>
          </p:cNvPr>
          <p:cNvSpPr>
            <a:spLocks noGrp="1"/>
          </p:cNvSpPr>
          <p:nvPr>
            <p:ph type="title"/>
          </p:nvPr>
        </p:nvSpPr>
        <p:spPr>
          <a:xfrm>
            <a:off x="276225" y="171452"/>
            <a:ext cx="11077575" cy="504824"/>
          </a:xfrm>
        </p:spPr>
        <p:txBody>
          <a:bodyPr>
            <a:normAutofit/>
          </a:bodyPr>
          <a:lstStyle/>
          <a:p>
            <a:r>
              <a:rPr lang="en-US" sz="2800" dirty="0">
                <a:solidFill>
                  <a:srgbClr val="C00000"/>
                </a:solidFill>
                <a:latin typeface="Arial Black" panose="020B0A04020102020204" pitchFamily="34" charset="0"/>
              </a:rPr>
              <a:t>COVERAGE AND CONTACTS</a:t>
            </a:r>
            <a:endParaRPr lang="en-GB" sz="2800" dirty="0">
              <a:solidFill>
                <a:srgbClr val="C00000"/>
              </a:solidFill>
              <a:latin typeface="Arial Black" panose="020B0A04020102020204" pitchFamily="34" charset="0"/>
            </a:endParaRPr>
          </a:p>
        </p:txBody>
      </p:sp>
      <p:sp>
        <p:nvSpPr>
          <p:cNvPr id="5" name="Content Placeholder 4">
            <a:extLst>
              <a:ext uri="{FF2B5EF4-FFF2-40B4-BE49-F238E27FC236}">
                <a16:creationId xmlns:a16="http://schemas.microsoft.com/office/drawing/2014/main" id="{CE57A542-1BFB-95F8-7BB0-10DA250AA589}"/>
              </a:ext>
            </a:extLst>
          </p:cNvPr>
          <p:cNvSpPr>
            <a:spLocks noGrp="1"/>
          </p:cNvSpPr>
          <p:nvPr>
            <p:ph sz="half" idx="1"/>
          </p:nvPr>
        </p:nvSpPr>
        <p:spPr>
          <a:xfrm>
            <a:off x="276225" y="676276"/>
            <a:ext cx="5743575" cy="6010274"/>
          </a:xfrm>
        </p:spPr>
        <p:txBody>
          <a:bodyPr>
            <a:normAutofit fontScale="55000" lnSpcReduction="20000"/>
          </a:bodyPr>
          <a:lstStyle/>
          <a:p>
            <a:pPr marL="0" indent="0">
              <a:buNone/>
            </a:pPr>
            <a:r>
              <a:rPr lang="en-US" b="1" dirty="0">
                <a:solidFill>
                  <a:srgbClr val="C00000"/>
                </a:solidFill>
              </a:rPr>
              <a:t>Your host and producer </a:t>
            </a:r>
            <a:r>
              <a:rPr lang="en-US" dirty="0"/>
              <a:t>Paula Moore’s career spans television, arts and education. She has interviewed music legends including Ray Charles, Curtis Mayfield and Quincy Jones along with A list actors. She has been interviewing diverse and international artists over the last five years. </a:t>
            </a:r>
          </a:p>
          <a:p>
            <a:pPr marL="0" indent="0">
              <a:buNone/>
            </a:pPr>
            <a:endParaRPr lang="en-US" dirty="0"/>
          </a:p>
          <a:p>
            <a:pPr marL="0" indent="0">
              <a:buNone/>
            </a:pPr>
            <a:r>
              <a:rPr lang="en-US" b="1" dirty="0">
                <a:solidFill>
                  <a:srgbClr val="C00000"/>
                </a:solidFill>
              </a:rPr>
              <a:t>BBC Radio Sussex </a:t>
            </a:r>
            <a:r>
              <a:rPr lang="en-US" dirty="0"/>
              <a:t>interview with Paula and guest Antony Penrose. July.</a:t>
            </a:r>
          </a:p>
          <a:p>
            <a:pPr marL="0" indent="0">
              <a:buNone/>
            </a:pPr>
            <a:r>
              <a:rPr lang="en-US" b="1" dirty="0">
                <a:solidFill>
                  <a:srgbClr val="C00000"/>
                </a:solidFill>
              </a:rPr>
              <a:t>Sussex Newspapers </a:t>
            </a:r>
            <a:r>
              <a:rPr lang="en-US" dirty="0"/>
              <a:t>/ Online syndication, confirming dates.</a:t>
            </a:r>
          </a:p>
          <a:p>
            <a:pPr marL="0" indent="0">
              <a:buNone/>
            </a:pPr>
            <a:r>
              <a:rPr lang="en-US" b="1" dirty="0">
                <a:solidFill>
                  <a:srgbClr val="C00000"/>
                </a:solidFill>
              </a:rPr>
              <a:t>BBC Radio Tees</a:t>
            </a:r>
            <a:r>
              <a:rPr lang="en-US" dirty="0"/>
              <a:t>, the Upload Show. Includes Tees based Kitt, Lady Kitt.</a:t>
            </a:r>
          </a:p>
          <a:p>
            <a:pPr marL="0" indent="0">
              <a:buNone/>
            </a:pPr>
            <a:r>
              <a:rPr lang="en-US" b="1" dirty="0">
                <a:solidFill>
                  <a:srgbClr val="C00000"/>
                </a:solidFill>
              </a:rPr>
              <a:t>Creativity &amp; Wellbeing Week </a:t>
            </a:r>
            <a:r>
              <a:rPr lang="en-US" dirty="0"/>
              <a:t>16th-22nd May, 2022 Can Art Save Us? Listed as an online event.</a:t>
            </a:r>
          </a:p>
          <a:p>
            <a:pPr marL="0" indent="0">
              <a:buNone/>
            </a:pPr>
            <a:r>
              <a:rPr lang="en-US" dirty="0">
                <a:hlinkClick r:id="rId2"/>
              </a:rPr>
              <a:t>https://creativityandwellbeing.org.uk/listing/can-art-save-us-podcast-season-one/</a:t>
            </a:r>
            <a:endParaRPr lang="en-US" dirty="0"/>
          </a:p>
          <a:p>
            <a:pPr marL="0" indent="0">
              <a:buNone/>
            </a:pPr>
            <a:r>
              <a:rPr lang="en-US" b="1" dirty="0">
                <a:solidFill>
                  <a:srgbClr val="C00000"/>
                </a:solidFill>
              </a:rPr>
              <a:t>Mental Health Awareness Week </a:t>
            </a:r>
            <a:r>
              <a:rPr lang="en-US" dirty="0"/>
              <a:t>9-15</a:t>
            </a:r>
            <a:r>
              <a:rPr lang="en-US" baseline="30000" dirty="0"/>
              <a:t>th</a:t>
            </a:r>
            <a:r>
              <a:rPr lang="en-US" dirty="0"/>
              <a:t> May, 2022</a:t>
            </a:r>
          </a:p>
          <a:p>
            <a:pPr marL="0" indent="0">
              <a:buNone/>
            </a:pPr>
            <a:endParaRPr lang="en-US" dirty="0"/>
          </a:p>
          <a:p>
            <a:pPr marL="0" indent="0">
              <a:buNone/>
            </a:pPr>
            <a:r>
              <a:rPr lang="en-US" b="1" dirty="0">
                <a:hlinkClick r:id="rId3"/>
              </a:rPr>
              <a:t>WWW.CANARTSAVEUS.COM</a:t>
            </a:r>
            <a:endParaRPr lang="en-US" b="1" dirty="0"/>
          </a:p>
          <a:p>
            <a:pPr marL="0" indent="0">
              <a:buNone/>
            </a:pPr>
            <a:r>
              <a:rPr lang="en-US" dirty="0"/>
              <a:t>Twitter / Instagram @canartsaveus </a:t>
            </a:r>
          </a:p>
          <a:p>
            <a:pPr marL="0" indent="0">
              <a:buNone/>
            </a:pPr>
            <a:r>
              <a:rPr lang="en-US" dirty="0"/>
              <a:t>LinkedIn </a:t>
            </a:r>
            <a:r>
              <a:rPr lang="en-US" dirty="0">
                <a:hlinkClick r:id="rId4"/>
              </a:rPr>
              <a:t>https://www.linkedin.com/in/canartsaveus/</a:t>
            </a:r>
            <a:endParaRPr lang="en-US" dirty="0"/>
          </a:p>
          <a:p>
            <a:pPr marL="0" indent="0">
              <a:buNone/>
            </a:pPr>
            <a:r>
              <a:rPr lang="en-US" b="1" dirty="0">
                <a:hlinkClick r:id="rId5"/>
              </a:rPr>
              <a:t>paula@canartsaveus.com</a:t>
            </a:r>
            <a:r>
              <a:rPr lang="en-US" b="1" dirty="0"/>
              <a:t> 07999751992</a:t>
            </a:r>
          </a:p>
          <a:p>
            <a:pPr marL="0" indent="0">
              <a:buNone/>
            </a:pPr>
            <a:endParaRPr lang="en-US" b="1" dirty="0"/>
          </a:p>
          <a:p>
            <a:pPr marL="0" indent="0">
              <a:buNone/>
            </a:pPr>
            <a:r>
              <a:rPr lang="en-US" b="1" dirty="0"/>
              <a:t>Associations / Research Partnerships</a:t>
            </a:r>
          </a:p>
          <a:p>
            <a:pPr marL="0" indent="0">
              <a:buNone/>
            </a:pPr>
            <a:r>
              <a:rPr lang="en-US" b="1" dirty="0">
                <a:solidFill>
                  <a:srgbClr val="C00000"/>
                </a:solidFill>
              </a:rPr>
              <a:t>Arts &amp; Wellbeing Centre, Brighton University</a:t>
            </a:r>
          </a:p>
          <a:p>
            <a:pPr marL="0" indent="0">
              <a:buNone/>
            </a:pPr>
            <a:r>
              <a:rPr lang="en-US" b="1" dirty="0">
                <a:solidFill>
                  <a:srgbClr val="C00000"/>
                </a:solidFill>
              </a:rPr>
              <a:t>Schools of Health / Creative Industries, Canterbury Christ Church Uni</a:t>
            </a:r>
          </a:p>
          <a:p>
            <a:pPr marL="0" indent="0">
              <a:buNone/>
            </a:pPr>
            <a:r>
              <a:rPr lang="en-US" b="1" dirty="0">
                <a:solidFill>
                  <a:srgbClr val="C00000"/>
                </a:solidFill>
              </a:rPr>
              <a:t>EU Guide to Social Prescribing for Cultural leaders (Ireland)</a:t>
            </a:r>
            <a:endParaRPr lang="en-GB" dirty="0"/>
          </a:p>
        </p:txBody>
      </p:sp>
      <p:pic>
        <p:nvPicPr>
          <p:cNvPr id="3" name="Content Placeholder 2">
            <a:extLst>
              <a:ext uri="{FF2B5EF4-FFF2-40B4-BE49-F238E27FC236}">
                <a16:creationId xmlns:a16="http://schemas.microsoft.com/office/drawing/2014/main" id="{45024DB8-C40B-D23D-FF1C-00DC3C1942A1}"/>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72202" y="676276"/>
            <a:ext cx="1891304" cy="1891304"/>
          </a:xfrm>
        </p:spPr>
      </p:pic>
      <p:pic>
        <p:nvPicPr>
          <p:cNvPr id="6" name="Picture 5">
            <a:extLst>
              <a:ext uri="{FF2B5EF4-FFF2-40B4-BE49-F238E27FC236}">
                <a16:creationId xmlns:a16="http://schemas.microsoft.com/office/drawing/2014/main" id="{9206B20A-08AE-EF03-3F48-66BF2BB444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1152" y="3810430"/>
            <a:ext cx="3824623" cy="2713318"/>
          </a:xfrm>
          <a:prstGeom prst="rect">
            <a:avLst/>
          </a:prstGeom>
        </p:spPr>
      </p:pic>
      <p:pic>
        <p:nvPicPr>
          <p:cNvPr id="8" name="Picture 7">
            <a:extLst>
              <a:ext uri="{FF2B5EF4-FFF2-40B4-BE49-F238E27FC236}">
                <a16:creationId xmlns:a16="http://schemas.microsoft.com/office/drawing/2014/main" id="{5F509EFB-D3D8-A92A-8184-89F14B58DB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4400" y="3505630"/>
            <a:ext cx="3092003" cy="2176688"/>
          </a:xfrm>
          <a:prstGeom prst="rect">
            <a:avLst/>
          </a:prstGeom>
        </p:spPr>
      </p:pic>
      <p:pic>
        <p:nvPicPr>
          <p:cNvPr id="10" name="Picture 9">
            <a:extLst>
              <a:ext uri="{FF2B5EF4-FFF2-40B4-BE49-F238E27FC236}">
                <a16:creationId xmlns:a16="http://schemas.microsoft.com/office/drawing/2014/main" id="{660EAE7E-EFC0-E6F2-0050-040CE01B95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2362" y="831709"/>
            <a:ext cx="3623413" cy="2547938"/>
          </a:xfrm>
          <a:prstGeom prst="rect">
            <a:avLst/>
          </a:prstGeom>
        </p:spPr>
      </p:pic>
    </p:spTree>
    <p:extLst>
      <p:ext uri="{BB962C8B-B14F-4D97-AF65-F5344CB8AC3E}">
        <p14:creationId xmlns:p14="http://schemas.microsoft.com/office/powerpoint/2010/main" val="201352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1308</Words>
  <Application>Microsoft Office PowerPoint</Application>
  <PresentationFormat>Widescreen</PresentationFormat>
  <Paragraphs>76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Can Art Save Us?</vt:lpstr>
      <vt:lpstr>Mental, Societal &amp; Global Health</vt:lpstr>
      <vt:lpstr>SEASON ONE</vt:lpstr>
      <vt:lpstr>SEASON ONE</vt:lpstr>
      <vt:lpstr>GUEST SUMMARY SEASON 1,2,3       8 EPISODES PER SEASON </vt:lpstr>
      <vt:lpstr>GUEST SUMMARY SEASON 1,2,3  8 EPISODES PER SEASON </vt:lpstr>
      <vt:lpstr>Creative, Living, Research Oral Documentary  Diverse but Unifying Themes Two Clear Lenses, Curiosity &amp; Courage</vt:lpstr>
      <vt:lpstr>COVERAGE AND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Art Save Us?</dc:title>
  <dc:creator>Paula Moore</dc:creator>
  <cp:lastModifiedBy>Paula Moore</cp:lastModifiedBy>
  <cp:revision>10</cp:revision>
  <dcterms:created xsi:type="dcterms:W3CDTF">2022-06-06T11:36:16Z</dcterms:created>
  <dcterms:modified xsi:type="dcterms:W3CDTF">2022-07-01T09:12:08Z</dcterms:modified>
</cp:coreProperties>
</file>